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5"/>
  </p:notesMasterIdLst>
  <p:sldIdLst>
    <p:sldId id="256" r:id="rId2"/>
    <p:sldId id="257" r:id="rId3"/>
    <p:sldId id="258" r:id="rId4"/>
    <p:sldId id="260" r:id="rId5"/>
    <p:sldId id="261" r:id="rId6"/>
    <p:sldId id="262" r:id="rId7"/>
    <p:sldId id="263" r:id="rId8"/>
    <p:sldId id="264" r:id="rId9"/>
    <p:sldId id="265" r:id="rId10"/>
    <p:sldId id="267" r:id="rId11"/>
    <p:sldId id="268" r:id="rId12"/>
    <p:sldId id="266" r:id="rId13"/>
    <p:sldId id="25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30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83" d="100"/>
          <a:sy n="83" d="100"/>
        </p:scale>
        <p:origin x="45" y="246"/>
      </p:cViewPr>
      <p:guideLst/>
    </p:cSldViewPr>
  </p:slideViewPr>
  <p:notesTextViewPr>
    <p:cViewPr>
      <p:scale>
        <a:sx n="1" d="1"/>
        <a:sy n="1" d="1"/>
      </p:scale>
      <p:origin x="0" y="0"/>
    </p:cViewPr>
  </p:notesTextViewPr>
  <p:notesViewPr>
    <p:cSldViewPr snapToGrid="0">
      <p:cViewPr varScale="1">
        <p:scale>
          <a:sx n="70" d="100"/>
          <a:sy n="70" d="100"/>
        </p:scale>
        <p:origin x="2547" y="4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b="1" dirty="0">
                <a:latin typeface="Arabic Typesetting" panose="020B0604020202020204" pitchFamily="66" charset="-78"/>
                <a:cs typeface="Arabic Typesetting" panose="020B0604020202020204" pitchFamily="66" charset="-78"/>
              </a:rPr>
              <a:t>Porsche Sales by Region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F8D-4499-9FAA-F02952F3C478}"/>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F8D-4499-9FAA-F02952F3C478}"/>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F8D-4499-9FAA-F02952F3C478}"/>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6F8D-4499-9FAA-F02952F3C478}"/>
              </c:ext>
            </c:extLst>
          </c:dPt>
          <c:cat>
            <c:strRef>
              <c:f>Sheet1!$A$1:$A$4</c:f>
              <c:strCache>
                <c:ptCount val="4"/>
                <c:pt idx="0">
                  <c:v>North America</c:v>
                </c:pt>
                <c:pt idx="1">
                  <c:v>China</c:v>
                </c:pt>
                <c:pt idx="2">
                  <c:v>Europe</c:v>
                </c:pt>
                <c:pt idx="3">
                  <c:v>Elsewhere</c:v>
                </c:pt>
              </c:strCache>
            </c:strRef>
          </c:cat>
          <c:val>
            <c:numRef>
              <c:f>Sheet1!$B$1:$B$4</c:f>
              <c:numCache>
                <c:formatCode>#,##0</c:formatCode>
                <c:ptCount val="4"/>
                <c:pt idx="0">
                  <c:v>79260</c:v>
                </c:pt>
                <c:pt idx="1">
                  <c:v>93286</c:v>
                </c:pt>
                <c:pt idx="2">
                  <c:v>92197</c:v>
                </c:pt>
                <c:pt idx="3">
                  <c:v>45141</c:v>
                </c:pt>
              </c:numCache>
            </c:numRef>
          </c:val>
          <c:extLst>
            <c:ext xmlns:c16="http://schemas.microsoft.com/office/drawing/2014/chart" uri="{C3380CC4-5D6E-409C-BE32-E72D297353CC}">
              <c16:uniqueId val="{00000008-6F8D-4499-9FAA-F02952F3C478}"/>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jp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2B02A4-47A0-4BDE-9C5A-881E08C025CD}" type="datetimeFigureOut">
              <a:rPr lang="en-GB" smtClean="0"/>
              <a:t>22/11/2023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F9E5A2-754B-4A69-ACF0-0AF428CE17B3}" type="slidenum">
              <a:rPr lang="en-GB" smtClean="0"/>
              <a:t>‹#›</a:t>
            </a:fld>
            <a:endParaRPr lang="en-GB"/>
          </a:p>
        </p:txBody>
      </p:sp>
    </p:spTree>
    <p:extLst>
      <p:ext uri="{BB962C8B-B14F-4D97-AF65-F5344CB8AC3E}">
        <p14:creationId xmlns:p14="http://schemas.microsoft.com/office/powerpoint/2010/main" val="205334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chemeClr val="tx1"/>
                </a:solidFill>
              </a:defRPr>
            </a:lvl1pPr>
          </a:lstStyle>
          <a:p>
            <a:r>
              <a:rPr lang="en-GB"/>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solidFill>
              </a:defRPr>
            </a:lvl1pPr>
          </a:lstStyle>
          <a:p>
            <a:fld id="{4F62256D-4D5B-4A7C-8D56-D13F340632D2}" type="datetimeFigureOut">
              <a:rPr lang="en-GB" smtClean="0"/>
              <a:t>22/11/2023</a:t>
            </a:fld>
            <a:endParaRPr lang="en-GB"/>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E80EB2FA-A0B2-404E-82AB-A342A55ED37B}" type="slidenum">
              <a:rPr lang="en-GB" smtClean="0"/>
              <a:t>‹#›</a:t>
            </a:fld>
            <a:endParaRPr lang="en-GB"/>
          </a:p>
        </p:txBody>
      </p:sp>
      <p:cxnSp>
        <p:nvCxnSpPr>
          <p:cNvPr id="8" name="Straight Connector 7"/>
          <p:cNvCxnSpPr/>
          <p:nvPr/>
        </p:nvCxnSpPr>
        <p:spPr>
          <a:xfrm>
            <a:off x="1978660" y="3733800"/>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819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F62256D-4D5B-4A7C-8D56-D13F340632D2}" type="datetimeFigureOut">
              <a:rPr lang="en-GB" smtClean="0"/>
              <a:t>22/11/2023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80EB2FA-A0B2-404E-82AB-A342A55ED37B}" type="slidenum">
              <a:rPr lang="en-GB" smtClean="0"/>
              <a:t>‹#›</a:t>
            </a:fld>
            <a:endParaRPr lang="en-GB"/>
          </a:p>
        </p:txBody>
      </p:sp>
    </p:spTree>
    <p:extLst>
      <p:ext uri="{BB962C8B-B14F-4D97-AF65-F5344CB8AC3E}">
        <p14:creationId xmlns:p14="http://schemas.microsoft.com/office/powerpoint/2010/main" val="2950120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F62256D-4D5B-4A7C-8D56-D13F340632D2}" type="datetimeFigureOut">
              <a:rPr lang="en-GB" smtClean="0"/>
              <a:t>22/11/2023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80EB2FA-A0B2-404E-82AB-A342A55ED37B}" type="slidenum">
              <a:rPr lang="en-GB" smtClean="0"/>
              <a:t>‹#›</a:t>
            </a:fld>
            <a:endParaRPr lang="en-GB"/>
          </a:p>
        </p:txBody>
      </p:sp>
    </p:spTree>
    <p:extLst>
      <p:ext uri="{BB962C8B-B14F-4D97-AF65-F5344CB8AC3E}">
        <p14:creationId xmlns:p14="http://schemas.microsoft.com/office/powerpoint/2010/main" val="1041199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33028"/>
                </a:solidFill>
              </a:defRPr>
            </a:lvl1pPr>
          </a:lstStyle>
          <a:p>
            <a:r>
              <a:rPr lang="en-GB"/>
              <a:t>Click to edit Master title style</a:t>
            </a:r>
            <a:endParaRPr lang="en-US" dirty="0"/>
          </a:p>
        </p:txBody>
      </p:sp>
      <p:sp>
        <p:nvSpPr>
          <p:cNvPr id="3" name="Content Placeholder 2"/>
          <p:cNvSpPr>
            <a:spLocks noGrp="1"/>
          </p:cNvSpPr>
          <p:nvPr>
            <p:ph idx="1"/>
          </p:nvPr>
        </p:nvSpPr>
        <p:spPr/>
        <p:txBody>
          <a:bodyPr/>
          <a:lstStyle>
            <a:lvl1pPr>
              <a:defRPr>
                <a:solidFill>
                  <a:srgbClr val="033028"/>
                </a:solidFill>
              </a:defRPr>
            </a:lvl1pPr>
            <a:lvl2pPr>
              <a:defRPr>
                <a:solidFill>
                  <a:srgbClr val="033028"/>
                </a:solidFill>
              </a:defRPr>
            </a:lvl2pPr>
            <a:lvl3pPr>
              <a:defRPr>
                <a:solidFill>
                  <a:srgbClr val="033028"/>
                </a:solidFill>
              </a:defRPr>
            </a:lvl3pPr>
            <a:lvl4pPr>
              <a:defRPr>
                <a:solidFill>
                  <a:srgbClr val="033028"/>
                </a:solidFill>
              </a:defRPr>
            </a:lvl4pPr>
            <a:lvl5pPr>
              <a:defRPr>
                <a:solidFill>
                  <a:srgbClr val="033028"/>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lvl1pPr>
              <a:defRPr>
                <a:solidFill>
                  <a:srgbClr val="033028"/>
                </a:solidFill>
              </a:defRPr>
            </a:lvl1pPr>
          </a:lstStyle>
          <a:p>
            <a:fld id="{4F62256D-4D5B-4A7C-8D56-D13F340632D2}" type="datetimeFigureOut">
              <a:rPr lang="en-GB" smtClean="0"/>
              <a:pPr/>
              <a:t>22/11/2023</a:t>
            </a:fld>
            <a:endParaRPr lang="en-GB"/>
          </a:p>
        </p:txBody>
      </p:sp>
      <p:sp>
        <p:nvSpPr>
          <p:cNvPr id="5" name="Footer Placeholder 4"/>
          <p:cNvSpPr>
            <a:spLocks noGrp="1"/>
          </p:cNvSpPr>
          <p:nvPr>
            <p:ph type="ftr" sz="quarter" idx="11"/>
          </p:nvPr>
        </p:nvSpPr>
        <p:spPr/>
        <p:txBody>
          <a:bodyPr/>
          <a:lstStyle>
            <a:lvl1pPr>
              <a:defRPr>
                <a:solidFill>
                  <a:srgbClr val="033028"/>
                </a:solidFill>
              </a:defRPr>
            </a:lvl1pPr>
          </a:lstStyle>
          <a:p>
            <a:endParaRPr lang="en-GB"/>
          </a:p>
        </p:txBody>
      </p:sp>
      <p:sp>
        <p:nvSpPr>
          <p:cNvPr id="6" name="Slide Number Placeholder 5"/>
          <p:cNvSpPr>
            <a:spLocks noGrp="1"/>
          </p:cNvSpPr>
          <p:nvPr>
            <p:ph type="sldNum" sz="quarter" idx="12"/>
          </p:nvPr>
        </p:nvSpPr>
        <p:spPr/>
        <p:txBody>
          <a:bodyPr/>
          <a:lstStyle>
            <a:lvl1pPr>
              <a:defRPr>
                <a:solidFill>
                  <a:srgbClr val="033028"/>
                </a:solidFill>
              </a:defRPr>
            </a:lvl1pPr>
          </a:lstStyle>
          <a:p>
            <a:fld id="{E80EB2FA-A0B2-404E-82AB-A342A55ED37B}" type="slidenum">
              <a:rPr lang="en-GB" smtClean="0"/>
              <a:pPr/>
              <a:t>‹#›</a:t>
            </a:fld>
            <a:endParaRPr lang="en-GB"/>
          </a:p>
        </p:txBody>
      </p:sp>
    </p:spTree>
    <p:extLst>
      <p:ext uri="{BB962C8B-B14F-4D97-AF65-F5344CB8AC3E}">
        <p14:creationId xmlns:p14="http://schemas.microsoft.com/office/powerpoint/2010/main" val="4037137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GB"/>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F62256D-4D5B-4A7C-8D56-D13F340632D2}" type="datetimeFigureOut">
              <a:rPr lang="en-GB" smtClean="0"/>
              <a:t>22/11/2023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80EB2FA-A0B2-404E-82AB-A342A55ED37B}" type="slidenum">
              <a:rPr lang="en-GB" smtClean="0"/>
              <a:t>‹#›</a:t>
            </a:fld>
            <a:endParaRPr lang="en-GB"/>
          </a:p>
        </p:txBody>
      </p:sp>
      <p:cxnSp>
        <p:nvCxnSpPr>
          <p:cNvPr id="7" name="Straight Connector 6"/>
          <p:cNvCxnSpPr/>
          <p:nvPr/>
        </p:nvCxnSpPr>
        <p:spPr>
          <a:xfrm>
            <a:off x="1981200" y="4020408"/>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0196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F62256D-4D5B-4A7C-8D56-D13F340632D2}" type="datetimeFigureOut">
              <a:rPr lang="en-GB" smtClean="0"/>
              <a:t>22/11/2023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80EB2FA-A0B2-404E-82AB-A342A55ED37B}" type="slidenum">
              <a:rPr lang="en-GB" smtClean="0"/>
              <a:t>‹#›</a:t>
            </a:fld>
            <a:endParaRPr lang="en-GB"/>
          </a:p>
        </p:txBody>
      </p:sp>
    </p:spTree>
    <p:extLst>
      <p:ext uri="{BB962C8B-B14F-4D97-AF65-F5344CB8AC3E}">
        <p14:creationId xmlns:p14="http://schemas.microsoft.com/office/powerpoint/2010/main" val="2435493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F62256D-4D5B-4A7C-8D56-D13F340632D2}" type="datetimeFigureOut">
              <a:rPr lang="en-GB" smtClean="0"/>
              <a:t>22/11/2023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80EB2FA-A0B2-404E-82AB-A342A55ED37B}" type="slidenum">
              <a:rPr lang="en-GB" smtClean="0"/>
              <a:t>‹#›</a:t>
            </a:fld>
            <a:endParaRPr lang="en-GB"/>
          </a:p>
        </p:txBody>
      </p:sp>
    </p:spTree>
    <p:extLst>
      <p:ext uri="{BB962C8B-B14F-4D97-AF65-F5344CB8AC3E}">
        <p14:creationId xmlns:p14="http://schemas.microsoft.com/office/powerpoint/2010/main" val="670404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F62256D-4D5B-4A7C-8D56-D13F340632D2}" type="datetimeFigureOut">
              <a:rPr lang="en-GB" smtClean="0"/>
              <a:t>22/11/2023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80EB2FA-A0B2-404E-82AB-A342A55ED37B}" type="slidenum">
              <a:rPr lang="en-GB" smtClean="0"/>
              <a:t>‹#›</a:t>
            </a:fld>
            <a:endParaRPr lang="en-GB"/>
          </a:p>
        </p:txBody>
      </p:sp>
    </p:spTree>
    <p:extLst>
      <p:ext uri="{BB962C8B-B14F-4D97-AF65-F5344CB8AC3E}">
        <p14:creationId xmlns:p14="http://schemas.microsoft.com/office/powerpoint/2010/main" val="1528678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62256D-4D5B-4A7C-8D56-D13F340632D2}" type="datetimeFigureOut">
              <a:rPr lang="en-GB" smtClean="0"/>
              <a:t>22/11/2023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80EB2FA-A0B2-404E-82AB-A342A55ED37B}" type="slidenum">
              <a:rPr lang="en-GB" smtClean="0"/>
              <a:t>‹#›</a:t>
            </a:fld>
            <a:endParaRPr lang="en-GB"/>
          </a:p>
        </p:txBody>
      </p:sp>
    </p:spTree>
    <p:extLst>
      <p:ext uri="{BB962C8B-B14F-4D97-AF65-F5344CB8AC3E}">
        <p14:creationId xmlns:p14="http://schemas.microsoft.com/office/powerpoint/2010/main" val="2650215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GB"/>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F62256D-4D5B-4A7C-8D56-D13F340632D2}" type="datetimeFigureOut">
              <a:rPr lang="en-GB" smtClean="0"/>
              <a:t>22/11/2023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80EB2FA-A0B2-404E-82AB-A342A55ED37B}" type="slidenum">
              <a:rPr lang="en-GB" smtClean="0"/>
              <a:t>‹#›</a:t>
            </a:fld>
            <a:endParaRPr lang="en-GB"/>
          </a:p>
        </p:txBody>
      </p:sp>
    </p:spTree>
    <p:extLst>
      <p:ext uri="{BB962C8B-B14F-4D97-AF65-F5344CB8AC3E}">
        <p14:creationId xmlns:p14="http://schemas.microsoft.com/office/powerpoint/2010/main" val="3896136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F62256D-4D5B-4A7C-8D56-D13F340632D2}" type="datetimeFigureOut">
              <a:rPr lang="en-GB" smtClean="0"/>
              <a:t>22/11/2023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80EB2FA-A0B2-404E-82AB-A342A55ED37B}" type="slidenum">
              <a:rPr lang="en-GB" smtClean="0"/>
              <a:t>‹#›</a:t>
            </a:fld>
            <a:endParaRPr lang="en-GB"/>
          </a:p>
        </p:txBody>
      </p:sp>
    </p:spTree>
    <p:extLst>
      <p:ext uri="{BB962C8B-B14F-4D97-AF65-F5344CB8AC3E}">
        <p14:creationId xmlns:p14="http://schemas.microsoft.com/office/powerpoint/2010/main" val="23158583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tx1"/>
                </a:solidFill>
              </a:defRPr>
            </a:lvl1pPr>
          </a:lstStyle>
          <a:p>
            <a:fld id="{4F62256D-4D5B-4A7C-8D56-D13F340632D2}" type="datetimeFigureOut">
              <a:rPr lang="en-GB" smtClean="0"/>
              <a:t>22/11/2023</a:t>
            </a:fld>
            <a:endParaRPr lang="en-GB"/>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tx1"/>
                </a:solidFill>
              </a:defRPr>
            </a:lvl1pPr>
          </a:lstStyle>
          <a:p>
            <a:endParaRPr lang="en-GB"/>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tx1"/>
                </a:solidFill>
              </a:defRPr>
            </a:lvl1pPr>
          </a:lstStyle>
          <a:p>
            <a:fld id="{E80EB2FA-A0B2-404E-82AB-A342A55ED37B}" type="slidenum">
              <a:rPr lang="en-GB" smtClean="0"/>
              <a:t>‹#›</a:t>
            </a:fld>
            <a:endParaRPr lang="en-GB"/>
          </a:p>
        </p:txBody>
      </p:sp>
    </p:spTree>
    <p:extLst>
      <p:ext uri="{BB962C8B-B14F-4D97-AF65-F5344CB8AC3E}">
        <p14:creationId xmlns:p14="http://schemas.microsoft.com/office/powerpoint/2010/main" val="240966811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tx1"/>
        </a:buClr>
        <a:buSzPct val="80000"/>
        <a:buFont typeface="Corbel" pitchFamily="34" charset="0"/>
        <a:buChar char="•"/>
        <a:defRPr sz="2200" kern="1200">
          <a:solidFill>
            <a:schemeClr val="tx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2000" kern="1200">
          <a:solidFill>
            <a:schemeClr val="tx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800" kern="1200">
          <a:solidFill>
            <a:schemeClr val="tx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6DA34-5338-F035-6E4E-158EA51A1208}"/>
              </a:ext>
            </a:extLst>
          </p:cNvPr>
          <p:cNvSpPr>
            <a:spLocks noGrp="1"/>
          </p:cNvSpPr>
          <p:nvPr>
            <p:ph type="ctrTitle"/>
          </p:nvPr>
        </p:nvSpPr>
        <p:spPr/>
        <p:txBody>
          <a:bodyPr/>
          <a:lstStyle/>
          <a:p>
            <a:r>
              <a:rPr lang="en-GB" dirty="0">
                <a:solidFill>
                  <a:srgbClr val="033028"/>
                </a:solidFill>
              </a:rPr>
              <a:t>New Market Strategy</a:t>
            </a:r>
          </a:p>
        </p:txBody>
      </p:sp>
      <p:sp>
        <p:nvSpPr>
          <p:cNvPr id="3" name="Subtitle 2">
            <a:extLst>
              <a:ext uri="{FF2B5EF4-FFF2-40B4-BE49-F238E27FC236}">
                <a16:creationId xmlns:a16="http://schemas.microsoft.com/office/drawing/2014/main" id="{EFF2033F-2335-9EBC-BF99-A1C3DA0B4AC4}"/>
              </a:ext>
            </a:extLst>
          </p:cNvPr>
          <p:cNvSpPr>
            <a:spLocks noGrp="1"/>
          </p:cNvSpPr>
          <p:nvPr>
            <p:ph type="subTitle" idx="1"/>
          </p:nvPr>
        </p:nvSpPr>
        <p:spPr/>
        <p:txBody>
          <a:bodyPr/>
          <a:lstStyle/>
          <a:p>
            <a:r>
              <a:rPr lang="en-GB" dirty="0">
                <a:solidFill>
                  <a:srgbClr val="033028"/>
                </a:solidFill>
              </a:rPr>
              <a:t>Prepared by James Gibbins</a:t>
            </a:r>
          </a:p>
        </p:txBody>
      </p:sp>
    </p:spTree>
    <p:extLst>
      <p:ext uri="{BB962C8B-B14F-4D97-AF65-F5344CB8AC3E}">
        <p14:creationId xmlns:p14="http://schemas.microsoft.com/office/powerpoint/2010/main" val="2277962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2C07C-C48E-A990-2F73-F54E952E69FD}"/>
              </a:ext>
            </a:extLst>
          </p:cNvPr>
          <p:cNvSpPr>
            <a:spLocks noGrp="1"/>
          </p:cNvSpPr>
          <p:nvPr>
            <p:ph type="title"/>
          </p:nvPr>
        </p:nvSpPr>
        <p:spPr/>
        <p:txBody>
          <a:bodyPr/>
          <a:lstStyle/>
          <a:p>
            <a:r>
              <a:rPr lang="en-GB" dirty="0"/>
              <a:t>Economic outlook</a:t>
            </a:r>
          </a:p>
        </p:txBody>
      </p:sp>
      <p:sp>
        <p:nvSpPr>
          <p:cNvPr id="3" name="Content Placeholder 2">
            <a:extLst>
              <a:ext uri="{FF2B5EF4-FFF2-40B4-BE49-F238E27FC236}">
                <a16:creationId xmlns:a16="http://schemas.microsoft.com/office/drawing/2014/main" id="{92970239-65CB-7DD4-E916-32F744C811FB}"/>
              </a:ext>
            </a:extLst>
          </p:cNvPr>
          <p:cNvSpPr>
            <a:spLocks noGrp="1"/>
          </p:cNvSpPr>
          <p:nvPr>
            <p:ph idx="1"/>
          </p:nvPr>
        </p:nvSpPr>
        <p:spPr>
          <a:xfrm>
            <a:off x="1102744" y="1892060"/>
            <a:ext cx="5683370" cy="4203940"/>
          </a:xfrm>
        </p:spPr>
        <p:txBody>
          <a:bodyPr>
            <a:normAutofit/>
          </a:bodyPr>
          <a:lstStyle/>
          <a:p>
            <a:pPr marL="45720" indent="0">
              <a:lnSpc>
                <a:spcPct val="120000"/>
              </a:lnSpc>
              <a:buNone/>
            </a:pPr>
            <a:r>
              <a:rPr lang="en-GB" sz="1400" dirty="0"/>
              <a:t>Globally, economies are still struggling. Many developed countries are experiencing under 2% annual GDP growth, and suffering from high level of inflation and cost of living crises. This is reducing disposable incomes, and hence spending on luxury or non-urgent goods. As a consequence, car sales for 2023 are predicted to remain below 2019 levels, although small year-on-year growth has been observed since 2020.</a:t>
            </a:r>
          </a:p>
          <a:p>
            <a:pPr marL="45720" indent="0">
              <a:lnSpc>
                <a:spcPct val="120000"/>
              </a:lnSpc>
              <a:buNone/>
            </a:pPr>
            <a:r>
              <a:rPr lang="en-GB" sz="1400" dirty="0"/>
              <a:t>However, the number of millionaires in Western and Asian countries has risen dramatically. This customer segment is likely a key one for Lotus, and targeting market growth in countries where this segment is expanding could help the company to avoid experiencing the effects of the economic slowdown.</a:t>
            </a:r>
          </a:p>
        </p:txBody>
      </p:sp>
      <p:pic>
        <p:nvPicPr>
          <p:cNvPr id="5" name="Picture 4">
            <a:extLst>
              <a:ext uri="{FF2B5EF4-FFF2-40B4-BE49-F238E27FC236}">
                <a16:creationId xmlns:a16="http://schemas.microsoft.com/office/drawing/2014/main" id="{7A310E91-934B-1525-408E-8425E9322A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7755" y="1687902"/>
            <a:ext cx="4408098" cy="4408098"/>
          </a:xfrm>
          <a:prstGeom prst="rect">
            <a:avLst/>
          </a:prstGeom>
        </p:spPr>
      </p:pic>
    </p:spTree>
    <p:extLst>
      <p:ext uri="{BB962C8B-B14F-4D97-AF65-F5344CB8AC3E}">
        <p14:creationId xmlns:p14="http://schemas.microsoft.com/office/powerpoint/2010/main" val="1859441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27909-D466-8F60-5EB7-7365FEFB1177}"/>
              </a:ext>
            </a:extLst>
          </p:cNvPr>
          <p:cNvSpPr>
            <a:spLocks noGrp="1"/>
          </p:cNvSpPr>
          <p:nvPr>
            <p:ph type="title"/>
          </p:nvPr>
        </p:nvSpPr>
        <p:spPr/>
        <p:txBody>
          <a:bodyPr/>
          <a:lstStyle/>
          <a:p>
            <a:r>
              <a:rPr lang="en-GB" dirty="0"/>
              <a:t>Key policies</a:t>
            </a:r>
          </a:p>
        </p:txBody>
      </p:sp>
      <p:sp>
        <p:nvSpPr>
          <p:cNvPr id="3" name="Content Placeholder 2">
            <a:extLst>
              <a:ext uri="{FF2B5EF4-FFF2-40B4-BE49-F238E27FC236}">
                <a16:creationId xmlns:a16="http://schemas.microsoft.com/office/drawing/2014/main" id="{EF5E269B-DCCF-3E66-DAC7-CDBEE1C2CF00}"/>
              </a:ext>
            </a:extLst>
          </p:cNvPr>
          <p:cNvSpPr>
            <a:spLocks noGrp="1"/>
          </p:cNvSpPr>
          <p:nvPr>
            <p:ph idx="1"/>
          </p:nvPr>
        </p:nvSpPr>
        <p:spPr>
          <a:xfrm>
            <a:off x="1102743" y="1896372"/>
            <a:ext cx="9872871" cy="4458419"/>
          </a:xfrm>
        </p:spPr>
        <p:txBody>
          <a:bodyPr>
            <a:normAutofit fontScale="92500" lnSpcReduction="20000"/>
          </a:bodyPr>
          <a:lstStyle/>
          <a:p>
            <a:pPr marL="45720" indent="0">
              <a:lnSpc>
                <a:spcPct val="120000"/>
              </a:lnSpc>
              <a:buNone/>
            </a:pPr>
            <a:r>
              <a:rPr lang="en-GB" sz="1400" dirty="0"/>
              <a:t>Aligned with Net Zero goals, the majority of countries have policies in place supporting EVs. These include subsidies on vehicle purchases, investing in EV infrastructure, and supporting the EV supply chain. Restrictions on traditional vehicles, including Low-Emissions Zones and plans for bans on new ICE vehicle sales, have also been introduced.</a:t>
            </a:r>
          </a:p>
          <a:p>
            <a:pPr marL="45720" indent="0">
              <a:lnSpc>
                <a:spcPct val="120000"/>
              </a:lnSpc>
              <a:buNone/>
            </a:pPr>
            <a:r>
              <a:rPr lang="en-GB" sz="1400" dirty="0"/>
              <a:t>Notable policies include:</a:t>
            </a:r>
          </a:p>
          <a:p>
            <a:pPr>
              <a:lnSpc>
                <a:spcPct val="120000"/>
              </a:lnSpc>
            </a:pPr>
            <a:r>
              <a:rPr lang="en-GB" sz="1400" b="1" dirty="0"/>
              <a:t>China</a:t>
            </a:r>
            <a:r>
              <a:rPr lang="en-GB" sz="1400" dirty="0"/>
              <a:t>: Several policies focussing on EV manufacturing, including Chongqing aiming to produce 10% of all China’s new energy vehicles (NEVs), and Jilin aiming to produce 1,000,000 NEVs annually by 2025. Although the national NEV subsidy scheme has ended, many regional governments have their own schemes.</a:t>
            </a:r>
          </a:p>
          <a:p>
            <a:pPr>
              <a:lnSpc>
                <a:spcPct val="120000"/>
              </a:lnSpc>
            </a:pPr>
            <a:r>
              <a:rPr lang="en-GB" sz="1400" b="1" dirty="0"/>
              <a:t>USA</a:t>
            </a:r>
            <a:r>
              <a:rPr lang="en-GB" sz="1400" dirty="0"/>
              <a:t>: The Inflation Reduction Act (IRA) includes tax incentives and funding programmes for EVs. However, this is focussed on low-cost (&lt;US$55,000 MSRP) EVs assembled in the USA, a market Lotus’ doesn’t currently compete in. The IRA does also support EV </a:t>
            </a:r>
            <a:r>
              <a:rPr lang="en-GB" sz="1400" dirty="0" err="1"/>
              <a:t>chargepoint</a:t>
            </a:r>
            <a:r>
              <a:rPr lang="en-GB" sz="1400" dirty="0"/>
              <a:t> infrastructure, which will provide a benefit to Lotus.</a:t>
            </a:r>
          </a:p>
          <a:p>
            <a:pPr>
              <a:lnSpc>
                <a:spcPct val="120000"/>
              </a:lnSpc>
            </a:pPr>
            <a:r>
              <a:rPr lang="en-GB" sz="1400" b="1" dirty="0"/>
              <a:t>EU</a:t>
            </a:r>
            <a:r>
              <a:rPr lang="en-GB" sz="1400" dirty="0"/>
              <a:t>: The Green Deal Industry Plan aims to support European manufacturing and adoption of EVs, and includes investing in local resource extraction and processing, battery gigafactories, and EV </a:t>
            </a:r>
            <a:r>
              <a:rPr lang="en-GB" sz="1400" dirty="0" err="1"/>
              <a:t>chargepoint</a:t>
            </a:r>
            <a:r>
              <a:rPr lang="en-GB" sz="1400" dirty="0"/>
              <a:t> infrastructure.</a:t>
            </a:r>
          </a:p>
          <a:p>
            <a:pPr>
              <a:lnSpc>
                <a:spcPct val="120000"/>
              </a:lnSpc>
            </a:pPr>
            <a:r>
              <a:rPr lang="en-GB" sz="1400" b="1" dirty="0"/>
              <a:t>India</a:t>
            </a:r>
            <a:r>
              <a:rPr lang="en-GB" sz="1400" dirty="0"/>
              <a:t>: The Production Linked Incentives (PLI) targets 50GWh in domestic battery manufacturing capacity.</a:t>
            </a:r>
          </a:p>
          <a:p>
            <a:pPr marL="45720" indent="0">
              <a:lnSpc>
                <a:spcPct val="120000"/>
              </a:lnSpc>
              <a:buNone/>
            </a:pPr>
            <a:r>
              <a:rPr lang="en-GB" sz="1400" dirty="0"/>
              <a:t>Subsidies and incentives for the purchase on new EVs have been very successful in Europe, as demonstrated by EV market trends. In response, several European countries have reduced or removed these subsidies and incentives, making EVs more expensive to the customer compared with previous years, which may slow uptake.</a:t>
            </a:r>
          </a:p>
        </p:txBody>
      </p:sp>
    </p:spTree>
    <p:extLst>
      <p:ext uri="{BB962C8B-B14F-4D97-AF65-F5344CB8AC3E}">
        <p14:creationId xmlns:p14="http://schemas.microsoft.com/office/powerpoint/2010/main" val="7617943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70442-D224-F03C-9699-B1B35F70F121}"/>
              </a:ext>
            </a:extLst>
          </p:cNvPr>
          <p:cNvSpPr>
            <a:spLocks noGrp="1"/>
          </p:cNvSpPr>
          <p:nvPr>
            <p:ph type="title"/>
          </p:nvPr>
        </p:nvSpPr>
        <p:spPr/>
        <p:txBody>
          <a:bodyPr/>
          <a:lstStyle/>
          <a:p>
            <a:r>
              <a:rPr lang="en-GB" dirty="0"/>
              <a:t>Lotus' new market strategy</a:t>
            </a:r>
          </a:p>
        </p:txBody>
      </p:sp>
      <p:sp>
        <p:nvSpPr>
          <p:cNvPr id="3" name="Content Placeholder 2">
            <a:extLst>
              <a:ext uri="{FF2B5EF4-FFF2-40B4-BE49-F238E27FC236}">
                <a16:creationId xmlns:a16="http://schemas.microsoft.com/office/drawing/2014/main" id="{0DCD64CF-1005-331B-7FA7-2FFE20253C1D}"/>
              </a:ext>
            </a:extLst>
          </p:cNvPr>
          <p:cNvSpPr>
            <a:spLocks noGrp="1"/>
          </p:cNvSpPr>
          <p:nvPr>
            <p:ph idx="1"/>
          </p:nvPr>
        </p:nvSpPr>
        <p:spPr>
          <a:xfrm>
            <a:off x="1102743" y="1828800"/>
            <a:ext cx="9872871" cy="4554747"/>
          </a:xfrm>
        </p:spPr>
        <p:txBody>
          <a:bodyPr>
            <a:noAutofit/>
          </a:bodyPr>
          <a:lstStyle/>
          <a:p>
            <a:pPr marL="45720" indent="0">
              <a:lnSpc>
                <a:spcPct val="120000"/>
              </a:lnSpc>
              <a:buNone/>
            </a:pPr>
            <a:r>
              <a:rPr lang="en-GB" sz="1300" dirty="0"/>
              <a:t>Lotus has had an excellent H1 2023, with 17,000 orders globally, and has expanded to 193 retail stores. However, without knowledge of Lotus’ current per-country sales, it’s difficult to design a new market or market growth strategy for the company. </a:t>
            </a:r>
          </a:p>
          <a:p>
            <a:pPr marL="45720" indent="0">
              <a:lnSpc>
                <a:spcPct val="120000"/>
              </a:lnSpc>
              <a:buNone/>
            </a:pPr>
            <a:r>
              <a:rPr lang="en-GB" sz="1300" dirty="0"/>
              <a:t>Lotus’ recent re-entry to </a:t>
            </a:r>
            <a:r>
              <a:rPr lang="en-GB" sz="1300" b="1" dirty="0"/>
              <a:t>South Korea </a:t>
            </a:r>
            <a:r>
              <a:rPr lang="en-GB" sz="1300" dirty="0"/>
              <a:t>seems astute. Korea has a well-developed EV market, and, based on my personal experience living in the country, they prefer imported to domestic cars for luxury and performance models – a prime opportunity for Lotus. Additionally, Koreans have an interest in British culture, which could be leveraged, as could the proximity to Chinese manufacturing sites. Opening a Lotus Centre in Seoul would boost brand awareness and help introduce Koreans to the marque.</a:t>
            </a:r>
          </a:p>
          <a:p>
            <a:pPr marL="45720" indent="0">
              <a:lnSpc>
                <a:spcPct val="120000"/>
              </a:lnSpc>
              <a:buNone/>
            </a:pPr>
            <a:r>
              <a:rPr lang="en-GB" sz="1300" dirty="0"/>
              <a:t>In the medium-term, expansion to </a:t>
            </a:r>
            <a:r>
              <a:rPr lang="en-GB" sz="1300" b="1" dirty="0"/>
              <a:t>Brazil</a:t>
            </a:r>
            <a:r>
              <a:rPr lang="en-GB" sz="1300" dirty="0"/>
              <a:t> is worth investigating. Brazil is the six-largest car market globally, and EV sales in the country are experiencing ~50% year-on-year growth, although this is still a small percentage of total vehicle sales. It does not have a domestic car marque to compete with, but it is a large auto manufacturing hub, and if Lotus opened operations here it could provide for Lotus’ existing Argentinian and Chilean markets, as well as those in Central and North America. Since it’s 2011 peak, Brazil’s economy has been struggling; it currently has a GDP per capita of ~US$9,600 and ~300,000 millionaires. However, the recent change in leadership (back to the pre-2011 Lula), with a new environmental focus, could accelerate the EV transition.</a:t>
            </a:r>
          </a:p>
          <a:p>
            <a:pPr marL="45720" indent="0">
              <a:lnSpc>
                <a:spcPct val="120000"/>
              </a:lnSpc>
              <a:buNone/>
            </a:pPr>
            <a:r>
              <a:rPr lang="en-GB" sz="1300" dirty="0"/>
              <a:t>Demographic and economic trends suggest </a:t>
            </a:r>
            <a:r>
              <a:rPr lang="en-GB" sz="1300" b="1" dirty="0"/>
              <a:t>India</a:t>
            </a:r>
            <a:r>
              <a:rPr lang="en-GB" sz="1300" dirty="0"/>
              <a:t> and </a:t>
            </a:r>
            <a:r>
              <a:rPr lang="en-GB" sz="1300" b="1" dirty="0"/>
              <a:t>Indonesia</a:t>
            </a:r>
            <a:r>
              <a:rPr lang="en-GB" sz="1300" dirty="0"/>
              <a:t> will be important countries within the next 20 years. At present, GDP per capita is ~US$2600 and ~US$5000 respectively; however, the number of millionaires is ~800,000 and ~200,000 respectively, and this is likely grow in the coming decades. Laying the groundwork for this now could prove advantageous in the longer term.</a:t>
            </a:r>
          </a:p>
        </p:txBody>
      </p:sp>
    </p:spTree>
    <p:extLst>
      <p:ext uri="{BB962C8B-B14F-4D97-AF65-F5344CB8AC3E}">
        <p14:creationId xmlns:p14="http://schemas.microsoft.com/office/powerpoint/2010/main" val="33497144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AD53-8685-35D3-6D19-24AD0122F42D}"/>
              </a:ext>
            </a:extLst>
          </p:cNvPr>
          <p:cNvSpPr>
            <a:spLocks noGrp="1"/>
          </p:cNvSpPr>
          <p:nvPr>
            <p:ph type="title"/>
          </p:nvPr>
        </p:nvSpPr>
        <p:spPr/>
        <p:txBody>
          <a:bodyPr/>
          <a:lstStyle/>
          <a:p>
            <a:r>
              <a:rPr lang="en-GB" dirty="0"/>
              <a:t>Selected sources</a:t>
            </a:r>
          </a:p>
        </p:txBody>
      </p:sp>
      <p:sp>
        <p:nvSpPr>
          <p:cNvPr id="3" name="Content Placeholder 2">
            <a:extLst>
              <a:ext uri="{FF2B5EF4-FFF2-40B4-BE49-F238E27FC236}">
                <a16:creationId xmlns:a16="http://schemas.microsoft.com/office/drawing/2014/main" id="{77A4B4F3-EBBB-3063-2686-9C46ACA73424}"/>
              </a:ext>
            </a:extLst>
          </p:cNvPr>
          <p:cNvSpPr>
            <a:spLocks noGrp="1"/>
          </p:cNvSpPr>
          <p:nvPr>
            <p:ph idx="1"/>
          </p:nvPr>
        </p:nvSpPr>
        <p:spPr>
          <a:xfrm>
            <a:off x="1159564" y="1896373"/>
            <a:ext cx="9872871" cy="4038600"/>
          </a:xfrm>
        </p:spPr>
        <p:txBody>
          <a:bodyPr>
            <a:noAutofit/>
          </a:bodyPr>
          <a:lstStyle/>
          <a:p>
            <a:r>
              <a:rPr lang="en-GB" sz="1400" dirty="0"/>
              <a:t>https://www.lotuscars.com/</a:t>
            </a:r>
          </a:p>
          <a:p>
            <a:r>
              <a:rPr lang="en-GB" sz="1400" dirty="0"/>
              <a:t>https://en.wikipedia.org/</a:t>
            </a:r>
          </a:p>
          <a:p>
            <a:r>
              <a:rPr lang="en-GB" sz="1400" dirty="0"/>
              <a:t>https://www.howrareismycar.co.uk/</a:t>
            </a:r>
          </a:p>
          <a:p>
            <a:r>
              <a:rPr lang="en-GB" sz="1400" dirty="0"/>
              <a:t>https://www.best-selling-cars.com/</a:t>
            </a:r>
          </a:p>
          <a:p>
            <a:r>
              <a:rPr lang="en-GB" sz="1400" dirty="0"/>
              <a:t>https://www.ev-volumes.com/</a:t>
            </a:r>
          </a:p>
          <a:p>
            <a:r>
              <a:rPr lang="en-GB" sz="1400" dirty="0"/>
              <a:t>https://www.iea.org/</a:t>
            </a:r>
          </a:p>
          <a:p>
            <a:r>
              <a:rPr lang="en-GB" sz="1400" dirty="0"/>
              <a:t>https://data.worldbank.org/</a:t>
            </a:r>
          </a:p>
          <a:p>
            <a:r>
              <a:rPr lang="en-GB" sz="1400" dirty="0"/>
              <a:t>https://www.statista.com/</a:t>
            </a:r>
          </a:p>
          <a:p>
            <a:r>
              <a:rPr lang="en-GB" sz="1400" dirty="0"/>
              <a:t>https://www.ubs.com/</a:t>
            </a:r>
          </a:p>
          <a:p>
            <a:r>
              <a:rPr lang="en-GB" sz="1400" dirty="0"/>
              <a:t>https://uk.motor1.com/</a:t>
            </a:r>
          </a:p>
        </p:txBody>
      </p:sp>
    </p:spTree>
    <p:extLst>
      <p:ext uri="{BB962C8B-B14F-4D97-AF65-F5344CB8AC3E}">
        <p14:creationId xmlns:p14="http://schemas.microsoft.com/office/powerpoint/2010/main" val="1950407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B7789-2477-3D82-CC7A-882E58BA46D3}"/>
              </a:ext>
            </a:extLst>
          </p:cNvPr>
          <p:cNvSpPr>
            <a:spLocks noGrp="1"/>
          </p:cNvSpPr>
          <p:nvPr>
            <p:ph type="title"/>
          </p:nvPr>
        </p:nvSpPr>
        <p:spPr/>
        <p:txBody>
          <a:bodyPr/>
          <a:lstStyle/>
          <a:p>
            <a:r>
              <a:rPr lang="en-GB" dirty="0"/>
              <a:t>Contents</a:t>
            </a:r>
          </a:p>
        </p:txBody>
      </p:sp>
      <p:sp>
        <p:nvSpPr>
          <p:cNvPr id="3" name="Content Placeholder 2">
            <a:extLst>
              <a:ext uri="{FF2B5EF4-FFF2-40B4-BE49-F238E27FC236}">
                <a16:creationId xmlns:a16="http://schemas.microsoft.com/office/drawing/2014/main" id="{29BE2853-F836-8B22-4B2F-3A4AD9A519D9}"/>
              </a:ext>
            </a:extLst>
          </p:cNvPr>
          <p:cNvSpPr>
            <a:spLocks noGrp="1"/>
          </p:cNvSpPr>
          <p:nvPr>
            <p:ph idx="1"/>
          </p:nvPr>
        </p:nvSpPr>
        <p:spPr/>
        <p:txBody>
          <a:bodyPr>
            <a:normAutofit lnSpcReduction="10000"/>
          </a:bodyPr>
          <a:lstStyle/>
          <a:p>
            <a:pPr marL="514350" indent="-514350">
              <a:buFont typeface="+mj-lt"/>
              <a:buAutoNum type="arabicPeriod"/>
            </a:pPr>
            <a:r>
              <a:rPr lang="en-GB" dirty="0"/>
              <a:t>About Lotus</a:t>
            </a:r>
          </a:p>
          <a:p>
            <a:pPr marL="514350" indent="-514350">
              <a:buFont typeface="+mj-lt"/>
              <a:buAutoNum type="arabicPeriod"/>
            </a:pPr>
            <a:r>
              <a:rPr lang="en-GB" dirty="0"/>
              <a:t>Lotus' current product offerings</a:t>
            </a:r>
          </a:p>
          <a:p>
            <a:pPr marL="514350" indent="-514350">
              <a:buFont typeface="+mj-lt"/>
              <a:buAutoNum type="arabicPeriod"/>
            </a:pPr>
            <a:r>
              <a:rPr lang="en-GB" dirty="0"/>
              <a:t>Lotus' current markets</a:t>
            </a:r>
          </a:p>
          <a:p>
            <a:pPr marL="514350" indent="-514350">
              <a:buFont typeface="+mj-lt"/>
              <a:buAutoNum type="arabicPeriod"/>
            </a:pPr>
            <a:r>
              <a:rPr lang="en-GB" dirty="0"/>
              <a:t>Competitor analysis</a:t>
            </a:r>
          </a:p>
          <a:p>
            <a:pPr marL="514350" indent="-514350">
              <a:buFont typeface="+mj-lt"/>
              <a:buAutoNum type="arabicPeriod"/>
            </a:pPr>
            <a:r>
              <a:rPr lang="en-GB" dirty="0"/>
              <a:t>BEV market trends</a:t>
            </a:r>
          </a:p>
          <a:p>
            <a:pPr marL="514350" indent="-514350">
              <a:buFont typeface="+mj-lt"/>
              <a:buAutoNum type="arabicPeriod"/>
            </a:pPr>
            <a:r>
              <a:rPr lang="en-GB" dirty="0"/>
              <a:t>Economic outlook</a:t>
            </a:r>
          </a:p>
          <a:p>
            <a:pPr marL="514350" indent="-514350">
              <a:buFont typeface="+mj-lt"/>
              <a:buAutoNum type="arabicPeriod"/>
            </a:pPr>
            <a:r>
              <a:rPr lang="en-GB" dirty="0"/>
              <a:t>Key policies</a:t>
            </a:r>
          </a:p>
          <a:p>
            <a:pPr marL="514350" indent="-514350">
              <a:buFont typeface="+mj-lt"/>
              <a:buAutoNum type="arabicPeriod"/>
            </a:pPr>
            <a:r>
              <a:rPr lang="en-GB" dirty="0"/>
              <a:t>Lotus' new market strategy</a:t>
            </a:r>
          </a:p>
          <a:p>
            <a:pPr marL="514350" indent="-514350">
              <a:buFont typeface="+mj-lt"/>
              <a:buAutoNum type="arabicPeriod"/>
            </a:pPr>
            <a:r>
              <a:rPr lang="en-GB" dirty="0"/>
              <a:t>Select sources</a:t>
            </a:r>
          </a:p>
        </p:txBody>
      </p:sp>
    </p:spTree>
    <p:extLst>
      <p:ext uri="{BB962C8B-B14F-4D97-AF65-F5344CB8AC3E}">
        <p14:creationId xmlns:p14="http://schemas.microsoft.com/office/powerpoint/2010/main" val="2967222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9C2B5-13A1-65EE-3BEA-FA13906EE7A1}"/>
              </a:ext>
            </a:extLst>
          </p:cNvPr>
          <p:cNvSpPr>
            <a:spLocks noGrp="1"/>
          </p:cNvSpPr>
          <p:nvPr>
            <p:ph type="title"/>
          </p:nvPr>
        </p:nvSpPr>
        <p:spPr/>
        <p:txBody>
          <a:bodyPr/>
          <a:lstStyle/>
          <a:p>
            <a:r>
              <a:rPr lang="en-GB" dirty="0"/>
              <a:t>About Lotus</a:t>
            </a:r>
          </a:p>
        </p:txBody>
      </p:sp>
      <p:sp>
        <p:nvSpPr>
          <p:cNvPr id="3" name="Content Placeholder 2">
            <a:extLst>
              <a:ext uri="{FF2B5EF4-FFF2-40B4-BE49-F238E27FC236}">
                <a16:creationId xmlns:a16="http://schemas.microsoft.com/office/drawing/2014/main" id="{BC39BEFD-489B-959E-934B-18C80BD63FB6}"/>
              </a:ext>
            </a:extLst>
          </p:cNvPr>
          <p:cNvSpPr>
            <a:spLocks noGrp="1"/>
          </p:cNvSpPr>
          <p:nvPr>
            <p:ph idx="1"/>
          </p:nvPr>
        </p:nvSpPr>
        <p:spPr>
          <a:xfrm>
            <a:off x="1143000" y="2057399"/>
            <a:ext cx="6166449" cy="4326147"/>
          </a:xfrm>
        </p:spPr>
        <p:txBody>
          <a:bodyPr>
            <a:normAutofit/>
          </a:bodyPr>
          <a:lstStyle/>
          <a:p>
            <a:pPr marL="0" indent="0">
              <a:lnSpc>
                <a:spcPct val="120000"/>
              </a:lnSpc>
              <a:buNone/>
            </a:pPr>
            <a:r>
              <a:rPr lang="en-GB" sz="1400" dirty="0"/>
              <a:t>Lotus was founded in 1948 in Norfolk, England by Colin Chapman. Chapman’s engineering prowess revolutionised motorsport, and his influence continues to be felt to this day.</a:t>
            </a:r>
          </a:p>
          <a:p>
            <a:pPr marL="0" indent="0">
              <a:lnSpc>
                <a:spcPct val="120000"/>
              </a:lnSpc>
              <a:buNone/>
            </a:pPr>
            <a:r>
              <a:rPr lang="en-GB" sz="1400" dirty="0"/>
              <a:t>Lotus have manufactured over 20 vehicles in their history, with famous models including the best-selling Elise, used as the base for the Tesla Roadster, and the Esprit, which featured in the James Bond film The Spy Who Loved Me. Within the motoring community, Lotus are famous for designing and building low-weight, agile cars able to outperform their higher-powered but heavier competition.</a:t>
            </a:r>
          </a:p>
          <a:p>
            <a:pPr marL="0" indent="0">
              <a:lnSpc>
                <a:spcPct val="120000"/>
              </a:lnSpc>
              <a:buNone/>
            </a:pPr>
            <a:r>
              <a:rPr lang="en-GB" sz="1400" dirty="0"/>
              <a:t>As of September, 2023, Lotus is owned by </a:t>
            </a:r>
            <a:r>
              <a:rPr lang="en-GB" sz="1400" dirty="0" err="1"/>
              <a:t>Geely</a:t>
            </a:r>
            <a:r>
              <a:rPr lang="en-GB" sz="1400" dirty="0"/>
              <a:t> (51%) and Etika Automotive (49%).</a:t>
            </a:r>
          </a:p>
        </p:txBody>
      </p:sp>
      <p:pic>
        <p:nvPicPr>
          <p:cNvPr id="5" name="Picture 4">
            <a:extLst>
              <a:ext uri="{FF2B5EF4-FFF2-40B4-BE49-F238E27FC236}">
                <a16:creationId xmlns:a16="http://schemas.microsoft.com/office/drawing/2014/main" id="{56922BBA-2828-552B-7D8B-35E0CB7784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9808" y="1656271"/>
            <a:ext cx="3942272" cy="3942272"/>
          </a:xfrm>
          <a:prstGeom prst="rect">
            <a:avLst/>
          </a:prstGeom>
        </p:spPr>
      </p:pic>
    </p:spTree>
    <p:extLst>
      <p:ext uri="{BB962C8B-B14F-4D97-AF65-F5344CB8AC3E}">
        <p14:creationId xmlns:p14="http://schemas.microsoft.com/office/powerpoint/2010/main" val="463229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63DCE-CD2E-B65C-CAE4-C4D130F3B593}"/>
              </a:ext>
            </a:extLst>
          </p:cNvPr>
          <p:cNvSpPr>
            <a:spLocks noGrp="1"/>
          </p:cNvSpPr>
          <p:nvPr>
            <p:ph type="title"/>
          </p:nvPr>
        </p:nvSpPr>
        <p:spPr/>
        <p:txBody>
          <a:bodyPr/>
          <a:lstStyle/>
          <a:p>
            <a:r>
              <a:rPr lang="en-GB" dirty="0"/>
              <a:t>Lotus' current product offerings</a:t>
            </a:r>
          </a:p>
        </p:txBody>
      </p:sp>
      <p:sp>
        <p:nvSpPr>
          <p:cNvPr id="3" name="Content Placeholder 2">
            <a:extLst>
              <a:ext uri="{FF2B5EF4-FFF2-40B4-BE49-F238E27FC236}">
                <a16:creationId xmlns:a16="http://schemas.microsoft.com/office/drawing/2014/main" id="{CD0BBCCD-F397-3FA5-4BF5-E66227338314}"/>
              </a:ext>
            </a:extLst>
          </p:cNvPr>
          <p:cNvSpPr>
            <a:spLocks noGrp="1"/>
          </p:cNvSpPr>
          <p:nvPr>
            <p:ph sz="half" idx="1"/>
          </p:nvPr>
        </p:nvSpPr>
        <p:spPr>
          <a:xfrm>
            <a:off x="1143000" y="1913623"/>
            <a:ext cx="5298058" cy="4257137"/>
          </a:xfrm>
        </p:spPr>
        <p:txBody>
          <a:bodyPr>
            <a:normAutofit/>
          </a:bodyPr>
          <a:lstStyle/>
          <a:p>
            <a:pPr marL="0" indent="0">
              <a:lnSpc>
                <a:spcPct val="120000"/>
              </a:lnSpc>
              <a:buNone/>
            </a:pPr>
            <a:r>
              <a:rPr lang="en-GB" sz="1400" dirty="0"/>
              <a:t>Lotus currently offers three vehicles, with another coming soon.</a:t>
            </a:r>
          </a:p>
          <a:p>
            <a:pPr marL="0" indent="0">
              <a:lnSpc>
                <a:spcPct val="120000"/>
              </a:lnSpc>
              <a:buNone/>
            </a:pPr>
            <a:r>
              <a:rPr lang="en-GB" sz="1400" b="1" dirty="0" err="1"/>
              <a:t>Evija</a:t>
            </a:r>
            <a:r>
              <a:rPr lang="en-GB" sz="1400" dirty="0"/>
              <a:t> (2021*): A two-door EV </a:t>
            </a:r>
            <a:r>
              <a:rPr lang="en-GB" sz="1400" dirty="0" err="1"/>
              <a:t>hypercar</a:t>
            </a:r>
            <a:r>
              <a:rPr lang="en-GB" sz="1400" dirty="0"/>
              <a:t>. Over 2000PS gives incredible power, while “adding lightness” keeps the Lotus feel. From ~£2.4m. Main competitor: </a:t>
            </a:r>
            <a:r>
              <a:rPr lang="en-GB" sz="1400" dirty="0" err="1"/>
              <a:t>Rimac</a:t>
            </a:r>
            <a:r>
              <a:rPr lang="en-GB" sz="1400" dirty="0"/>
              <a:t> </a:t>
            </a:r>
            <a:r>
              <a:rPr lang="en-GB" sz="1400" dirty="0" err="1"/>
              <a:t>Nevera</a:t>
            </a:r>
            <a:r>
              <a:rPr lang="en-GB" sz="1400" dirty="0"/>
              <a:t>.</a:t>
            </a:r>
          </a:p>
          <a:p>
            <a:pPr marL="0" indent="0">
              <a:lnSpc>
                <a:spcPct val="120000"/>
              </a:lnSpc>
              <a:buNone/>
            </a:pPr>
            <a:r>
              <a:rPr lang="en-GB" sz="1400" b="1" dirty="0" err="1"/>
              <a:t>Emira</a:t>
            </a:r>
            <a:r>
              <a:rPr lang="en-GB" sz="1400" dirty="0"/>
              <a:t> (2022): A two-door coupé. Powered by an I4 or V6, this is likely the last ICE Lotus. Lauded for its grip and handling, like the Evora before it. From ~£80k. Main competitor: Porsche Cayman.</a:t>
            </a:r>
          </a:p>
          <a:p>
            <a:pPr marL="0" indent="0">
              <a:lnSpc>
                <a:spcPct val="120000"/>
              </a:lnSpc>
              <a:buNone/>
            </a:pPr>
            <a:r>
              <a:rPr lang="en-GB" sz="1400" b="1" dirty="0" err="1"/>
              <a:t>Eletre</a:t>
            </a:r>
            <a:r>
              <a:rPr lang="en-GB" sz="1400" dirty="0"/>
              <a:t> (2023): A five-door SUV EV. GQ SUV of the Year 2023. Luxury feel, and doesn’t feel like a heavy SUV. From ~£90k. Main competitor: Porsche Cayenne.</a:t>
            </a:r>
          </a:p>
          <a:p>
            <a:pPr marL="0" indent="0">
              <a:lnSpc>
                <a:spcPct val="120000"/>
              </a:lnSpc>
              <a:buNone/>
            </a:pPr>
            <a:r>
              <a:rPr lang="en-GB" sz="1400" b="1" dirty="0" err="1"/>
              <a:t>Emeya</a:t>
            </a:r>
            <a:r>
              <a:rPr lang="en-GB" sz="1400" dirty="0"/>
              <a:t> (2024): A five-door </a:t>
            </a:r>
            <a:r>
              <a:rPr lang="en-GB" sz="1400" dirty="0" err="1"/>
              <a:t>liftback</a:t>
            </a:r>
            <a:r>
              <a:rPr lang="en-GB" sz="1400" dirty="0"/>
              <a:t> EV. A true Grand Tourer, combining power, range, and comfort. Expected from ~£100k. Main competitor: Audi e-</a:t>
            </a:r>
            <a:r>
              <a:rPr lang="en-GB" sz="1400" dirty="0" err="1"/>
              <a:t>tron</a:t>
            </a:r>
            <a:r>
              <a:rPr lang="en-GB" sz="1400" dirty="0"/>
              <a:t> GT.</a:t>
            </a:r>
          </a:p>
        </p:txBody>
      </p:sp>
      <p:pic>
        <p:nvPicPr>
          <p:cNvPr id="6" name="Content Placeholder 5">
            <a:extLst>
              <a:ext uri="{FF2B5EF4-FFF2-40B4-BE49-F238E27FC236}">
                <a16:creationId xmlns:a16="http://schemas.microsoft.com/office/drawing/2014/main" id="{7FAD17DA-6D78-75A3-D624-F6B90EDF9E6B}"/>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27392" r="14789" b="15423"/>
          <a:stretch/>
        </p:blipFill>
        <p:spPr>
          <a:xfrm>
            <a:off x="6797614" y="1937439"/>
            <a:ext cx="4865299" cy="4003286"/>
          </a:xfrm>
        </p:spPr>
      </p:pic>
      <p:sp>
        <p:nvSpPr>
          <p:cNvPr id="8" name="TextBox 7">
            <a:extLst>
              <a:ext uri="{FF2B5EF4-FFF2-40B4-BE49-F238E27FC236}">
                <a16:creationId xmlns:a16="http://schemas.microsoft.com/office/drawing/2014/main" id="{E3773FF3-010E-665B-F66E-A99953E83298}"/>
              </a:ext>
            </a:extLst>
          </p:cNvPr>
          <p:cNvSpPr txBox="1"/>
          <p:nvPr/>
        </p:nvSpPr>
        <p:spPr>
          <a:xfrm>
            <a:off x="1143000" y="6248400"/>
            <a:ext cx="10667999" cy="226472"/>
          </a:xfrm>
          <a:prstGeom prst="rect">
            <a:avLst/>
          </a:prstGeom>
          <a:noFill/>
        </p:spPr>
        <p:txBody>
          <a:bodyPr wrap="square">
            <a:spAutoFit/>
          </a:bodyPr>
          <a:lstStyle/>
          <a:p>
            <a:pPr marL="0" indent="0">
              <a:lnSpc>
                <a:spcPct val="120000"/>
              </a:lnSpc>
              <a:buNone/>
            </a:pPr>
            <a:r>
              <a:rPr lang="en-GB" sz="800" dirty="0"/>
              <a:t>* The </a:t>
            </a:r>
            <a:r>
              <a:rPr lang="en-GB" sz="800" dirty="0" err="1"/>
              <a:t>Evija</a:t>
            </a:r>
            <a:r>
              <a:rPr lang="en-GB" sz="800" dirty="0"/>
              <a:t> was announced in 2021. As of 2023, first deliveries are due soon.</a:t>
            </a:r>
          </a:p>
        </p:txBody>
      </p:sp>
    </p:spTree>
    <p:extLst>
      <p:ext uri="{BB962C8B-B14F-4D97-AF65-F5344CB8AC3E}">
        <p14:creationId xmlns:p14="http://schemas.microsoft.com/office/powerpoint/2010/main" val="1432098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658AE-FE28-05E0-6FF2-B633174AC380}"/>
              </a:ext>
            </a:extLst>
          </p:cNvPr>
          <p:cNvSpPr>
            <a:spLocks noGrp="1"/>
          </p:cNvSpPr>
          <p:nvPr>
            <p:ph type="title"/>
          </p:nvPr>
        </p:nvSpPr>
        <p:spPr/>
        <p:txBody>
          <a:bodyPr/>
          <a:lstStyle/>
          <a:p>
            <a:r>
              <a:rPr lang="en-GB" dirty="0"/>
              <a:t>Lotus' current markets</a:t>
            </a:r>
          </a:p>
        </p:txBody>
      </p:sp>
      <p:sp>
        <p:nvSpPr>
          <p:cNvPr id="3" name="Content Placeholder 2">
            <a:extLst>
              <a:ext uri="{FF2B5EF4-FFF2-40B4-BE49-F238E27FC236}">
                <a16:creationId xmlns:a16="http://schemas.microsoft.com/office/drawing/2014/main" id="{C0B8D6DF-7158-7139-12E8-3F1D2F6BA74B}"/>
              </a:ext>
            </a:extLst>
          </p:cNvPr>
          <p:cNvSpPr>
            <a:spLocks noGrp="1"/>
          </p:cNvSpPr>
          <p:nvPr>
            <p:ph sz="half" idx="1"/>
          </p:nvPr>
        </p:nvSpPr>
        <p:spPr>
          <a:xfrm>
            <a:off x="1143000" y="1805795"/>
            <a:ext cx="4953000" cy="4274963"/>
          </a:xfrm>
        </p:spPr>
        <p:txBody>
          <a:bodyPr>
            <a:normAutofit/>
          </a:bodyPr>
          <a:lstStyle/>
          <a:p>
            <a:pPr marL="0" indent="0">
              <a:lnSpc>
                <a:spcPct val="120000"/>
              </a:lnSpc>
              <a:buNone/>
            </a:pPr>
            <a:r>
              <a:rPr lang="en-GB" sz="1400" dirty="0"/>
              <a:t>Lotus currently serves 46* markets globally, covering all continents excluding Antarctica. Lotus Centres exist in 39 countries, with Service Centres in 13.</a:t>
            </a:r>
          </a:p>
          <a:p>
            <a:pPr marL="0" indent="0">
              <a:lnSpc>
                <a:spcPct val="120000"/>
              </a:lnSpc>
              <a:buNone/>
            </a:pPr>
            <a:r>
              <a:rPr lang="en-GB" sz="1400" dirty="0"/>
              <a:t>Lotus currently primarily serves countries in Central and Western Europe, the Gulf states, East Asia, Australasia, and North America, with selected countries in Central and South America, Southeast Asia, and South Africa.</a:t>
            </a:r>
          </a:p>
          <a:p>
            <a:pPr marL="0" indent="0">
              <a:lnSpc>
                <a:spcPct val="120000"/>
              </a:lnSpc>
              <a:buNone/>
            </a:pPr>
            <a:r>
              <a:rPr lang="en-GB" sz="1400" dirty="0"/>
              <a:t>Noticeable gaps in Lotus' market include South Asia, North and Central Africa, most of South America, and Russia.</a:t>
            </a:r>
          </a:p>
        </p:txBody>
      </p:sp>
      <p:sp>
        <p:nvSpPr>
          <p:cNvPr id="9" name="TextBox 8">
            <a:extLst>
              <a:ext uri="{FF2B5EF4-FFF2-40B4-BE49-F238E27FC236}">
                <a16:creationId xmlns:a16="http://schemas.microsoft.com/office/drawing/2014/main" id="{F3EB9731-DDE2-033C-2ACB-DE60DC45BE04}"/>
              </a:ext>
            </a:extLst>
          </p:cNvPr>
          <p:cNvSpPr txBox="1"/>
          <p:nvPr/>
        </p:nvSpPr>
        <p:spPr>
          <a:xfrm>
            <a:off x="1143000" y="6171564"/>
            <a:ext cx="6096000" cy="226472"/>
          </a:xfrm>
          <a:prstGeom prst="rect">
            <a:avLst/>
          </a:prstGeom>
          <a:noFill/>
        </p:spPr>
        <p:txBody>
          <a:bodyPr wrap="square">
            <a:spAutoFit/>
          </a:bodyPr>
          <a:lstStyle/>
          <a:p>
            <a:pPr marL="0" indent="0">
              <a:lnSpc>
                <a:spcPct val="120000"/>
              </a:lnSpc>
              <a:buNone/>
            </a:pPr>
            <a:r>
              <a:rPr lang="en-GB" sz="800" dirty="0"/>
              <a:t>* This number is based on the number of regions the Lotus Cars website is available in, excluding Puerto Rico.</a:t>
            </a:r>
          </a:p>
        </p:txBody>
      </p:sp>
      <p:pic>
        <p:nvPicPr>
          <p:cNvPr id="10" name="Picture 9">
            <a:extLst>
              <a:ext uri="{FF2B5EF4-FFF2-40B4-BE49-F238E27FC236}">
                <a16:creationId xmlns:a16="http://schemas.microsoft.com/office/drawing/2014/main" id="{AA9D6CD7-948A-7909-AF69-14E47EDF10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242867"/>
            <a:ext cx="5509203" cy="2902139"/>
          </a:xfrm>
          <a:prstGeom prst="rect">
            <a:avLst/>
          </a:prstGeom>
        </p:spPr>
      </p:pic>
    </p:spTree>
    <p:extLst>
      <p:ext uri="{BB962C8B-B14F-4D97-AF65-F5344CB8AC3E}">
        <p14:creationId xmlns:p14="http://schemas.microsoft.com/office/powerpoint/2010/main" val="754710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1E393-5FB2-438D-A729-5539013A0B37}"/>
              </a:ext>
            </a:extLst>
          </p:cNvPr>
          <p:cNvSpPr>
            <a:spLocks noGrp="1"/>
          </p:cNvSpPr>
          <p:nvPr>
            <p:ph type="title"/>
          </p:nvPr>
        </p:nvSpPr>
        <p:spPr/>
        <p:txBody>
          <a:bodyPr/>
          <a:lstStyle/>
          <a:p>
            <a:r>
              <a:rPr lang="en-GB" dirty="0"/>
              <a:t>Competitor analysis 1</a:t>
            </a:r>
            <a:br>
              <a:rPr lang="en-GB" dirty="0"/>
            </a:br>
            <a:r>
              <a:rPr lang="en-GB" sz="2800" dirty="0"/>
              <a:t>Current competitors</a:t>
            </a:r>
            <a:endParaRPr lang="en-GB" dirty="0"/>
          </a:p>
        </p:txBody>
      </p:sp>
      <p:sp>
        <p:nvSpPr>
          <p:cNvPr id="3" name="Content Placeholder 2">
            <a:extLst>
              <a:ext uri="{FF2B5EF4-FFF2-40B4-BE49-F238E27FC236}">
                <a16:creationId xmlns:a16="http://schemas.microsoft.com/office/drawing/2014/main" id="{3AE569D9-8B60-E1BE-B4ED-9C5DDCBDDB05}"/>
              </a:ext>
            </a:extLst>
          </p:cNvPr>
          <p:cNvSpPr>
            <a:spLocks noGrp="1"/>
          </p:cNvSpPr>
          <p:nvPr>
            <p:ph idx="1"/>
          </p:nvPr>
        </p:nvSpPr>
        <p:spPr>
          <a:xfrm>
            <a:off x="1143000" y="2087591"/>
            <a:ext cx="7368396" cy="4290205"/>
          </a:xfrm>
        </p:spPr>
        <p:txBody>
          <a:bodyPr>
            <a:normAutofit fontScale="62500" lnSpcReduction="20000"/>
          </a:bodyPr>
          <a:lstStyle/>
          <a:p>
            <a:pPr marL="0" indent="0">
              <a:lnSpc>
                <a:spcPct val="120000"/>
              </a:lnSpc>
              <a:buNone/>
            </a:pPr>
            <a:r>
              <a:rPr lang="en-GB" dirty="0"/>
              <a:t>The automotive market is a competitive industry, but the transition to electric vehicles has opened opportunities for new players to leapfrog existing companies and old brands to reimagine themselves and regain their former glory.</a:t>
            </a:r>
          </a:p>
          <a:p>
            <a:pPr marL="0" indent="0">
              <a:lnSpc>
                <a:spcPct val="120000"/>
              </a:lnSpc>
              <a:buNone/>
            </a:pPr>
            <a:r>
              <a:rPr lang="en-GB" dirty="0"/>
              <a:t>Lotus traditionally played in the sports car segment, but have recently expanded into the </a:t>
            </a:r>
            <a:r>
              <a:rPr lang="en-GB" dirty="0" err="1"/>
              <a:t>hypercar</a:t>
            </a:r>
            <a:r>
              <a:rPr lang="en-GB" dirty="0"/>
              <a:t> and sports SUV segments. Cars by Lotus are differentiative by being fast, fun, and nimble.</a:t>
            </a:r>
          </a:p>
          <a:p>
            <a:pPr marL="0" indent="0">
              <a:lnSpc>
                <a:spcPct val="120000"/>
              </a:lnSpc>
              <a:buNone/>
            </a:pPr>
            <a:r>
              <a:rPr lang="en-GB" dirty="0"/>
              <a:t>Lotus' key competitors include Tesla, Porsche, BMW, Audi, and Mercedes-Benz.</a:t>
            </a:r>
          </a:p>
          <a:p>
            <a:pPr marL="0" indent="0">
              <a:lnSpc>
                <a:spcPct val="120000"/>
              </a:lnSpc>
              <a:buNone/>
            </a:pPr>
            <a:r>
              <a:rPr lang="en-GB" dirty="0"/>
              <a:t>Tesla is the top-selling EV in most countries in the world. Their Model X SUV, an </a:t>
            </a:r>
            <a:r>
              <a:rPr lang="en-GB" dirty="0" err="1"/>
              <a:t>Eletre</a:t>
            </a:r>
            <a:r>
              <a:rPr lang="en-GB" dirty="0"/>
              <a:t> competitor, is the top of many best-seller lists, and the Model S, a </a:t>
            </a:r>
            <a:r>
              <a:rPr lang="en-GB" dirty="0" err="1"/>
              <a:t>Emeya</a:t>
            </a:r>
            <a:r>
              <a:rPr lang="en-GB" dirty="0"/>
              <a:t> competitor, is well-known for it’s blend of performance, comfort, and technology.</a:t>
            </a:r>
          </a:p>
          <a:p>
            <a:pPr marL="0" indent="0">
              <a:lnSpc>
                <a:spcPct val="120000"/>
              </a:lnSpc>
              <a:buNone/>
            </a:pPr>
            <a:r>
              <a:rPr lang="en-GB" dirty="0"/>
              <a:t>Porsche were another early mover in the EV space, starting through their motorsport division. They have had significant success with their </a:t>
            </a:r>
            <a:r>
              <a:rPr lang="en-GB" dirty="0" err="1"/>
              <a:t>Taycan</a:t>
            </a:r>
            <a:r>
              <a:rPr lang="en-GB" dirty="0"/>
              <a:t> saloon/shooting brake EV.</a:t>
            </a:r>
          </a:p>
          <a:p>
            <a:pPr marL="0" indent="0">
              <a:lnSpc>
                <a:spcPct val="120000"/>
              </a:lnSpc>
              <a:buNone/>
            </a:pPr>
            <a:r>
              <a:rPr lang="en-GB" dirty="0"/>
              <a:t>The other large German luxury brands (BMW, Audi, and Mercedes-Benz) were slow to transition to EVs, but have recently released some highly acclaimed vehicles, including the </a:t>
            </a:r>
            <a:r>
              <a:rPr lang="en-GB" dirty="0" err="1"/>
              <a:t>iX</a:t>
            </a:r>
            <a:r>
              <a:rPr lang="en-GB" dirty="0"/>
              <a:t>, e-</a:t>
            </a:r>
            <a:r>
              <a:rPr lang="en-GB" dirty="0" err="1"/>
              <a:t>tron</a:t>
            </a:r>
            <a:r>
              <a:rPr lang="en-GB" dirty="0"/>
              <a:t>, and EQS.</a:t>
            </a:r>
          </a:p>
        </p:txBody>
      </p:sp>
      <p:sp>
        <p:nvSpPr>
          <p:cNvPr id="4" name="TextBox 3">
            <a:extLst>
              <a:ext uri="{FF2B5EF4-FFF2-40B4-BE49-F238E27FC236}">
                <a16:creationId xmlns:a16="http://schemas.microsoft.com/office/drawing/2014/main" id="{FA5ED5AF-ADAE-0E21-9177-B69EA3DD2CF1}"/>
              </a:ext>
            </a:extLst>
          </p:cNvPr>
          <p:cNvSpPr txBox="1"/>
          <p:nvPr/>
        </p:nvSpPr>
        <p:spPr>
          <a:xfrm>
            <a:off x="8597660" y="2495908"/>
            <a:ext cx="2921480" cy="2492990"/>
          </a:xfrm>
          <a:prstGeom prst="rect">
            <a:avLst/>
          </a:prstGeom>
          <a:noFill/>
        </p:spPr>
        <p:txBody>
          <a:bodyPr wrap="square" rtlCol="0">
            <a:spAutoFit/>
          </a:bodyPr>
          <a:lstStyle/>
          <a:p>
            <a:pPr algn="ctr"/>
            <a:r>
              <a:rPr lang="en-GB" sz="3200" i="1" dirty="0"/>
              <a:t>Simplify,</a:t>
            </a:r>
          </a:p>
          <a:p>
            <a:pPr algn="ctr"/>
            <a:r>
              <a:rPr lang="en-GB" sz="3200" i="1" dirty="0"/>
              <a:t>then add</a:t>
            </a:r>
          </a:p>
          <a:p>
            <a:pPr algn="ctr"/>
            <a:r>
              <a:rPr lang="en-GB" sz="3200" i="1" dirty="0"/>
              <a:t>lightness</a:t>
            </a:r>
          </a:p>
          <a:p>
            <a:pPr algn="ctr"/>
            <a:endParaRPr lang="en-GB" sz="3200" i="1" dirty="0"/>
          </a:p>
          <a:p>
            <a:pPr algn="ctr"/>
            <a:r>
              <a:rPr lang="en-GB" sz="2800" dirty="0"/>
              <a:t>Colin Chapman</a:t>
            </a:r>
          </a:p>
        </p:txBody>
      </p:sp>
      <p:sp>
        <p:nvSpPr>
          <p:cNvPr id="6" name="TextBox 5">
            <a:extLst>
              <a:ext uri="{FF2B5EF4-FFF2-40B4-BE49-F238E27FC236}">
                <a16:creationId xmlns:a16="http://schemas.microsoft.com/office/drawing/2014/main" id="{BD9C6772-C02D-2EF3-A07D-53ADA4374565}"/>
              </a:ext>
            </a:extLst>
          </p:cNvPr>
          <p:cNvSpPr txBox="1"/>
          <p:nvPr/>
        </p:nvSpPr>
        <p:spPr>
          <a:xfrm>
            <a:off x="8643668" y="2237754"/>
            <a:ext cx="385313" cy="1107996"/>
          </a:xfrm>
          <a:prstGeom prst="rect">
            <a:avLst/>
          </a:prstGeom>
          <a:noFill/>
        </p:spPr>
        <p:txBody>
          <a:bodyPr wrap="square">
            <a:spAutoFit/>
          </a:bodyPr>
          <a:lstStyle/>
          <a:p>
            <a:r>
              <a:rPr lang="en-GB" sz="6600" i="1" dirty="0"/>
              <a:t>“</a:t>
            </a:r>
            <a:endParaRPr lang="en-GB" sz="6600" dirty="0"/>
          </a:p>
        </p:txBody>
      </p:sp>
      <p:sp>
        <p:nvSpPr>
          <p:cNvPr id="10" name="TextBox 9">
            <a:extLst>
              <a:ext uri="{FF2B5EF4-FFF2-40B4-BE49-F238E27FC236}">
                <a16:creationId xmlns:a16="http://schemas.microsoft.com/office/drawing/2014/main" id="{ECAFA95D-0DE1-3280-A483-E896A781FC00}"/>
              </a:ext>
            </a:extLst>
          </p:cNvPr>
          <p:cNvSpPr txBox="1"/>
          <p:nvPr/>
        </p:nvSpPr>
        <p:spPr>
          <a:xfrm>
            <a:off x="10857781" y="2237754"/>
            <a:ext cx="816634" cy="110799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600" i="1" dirty="0"/>
              <a:t>”</a:t>
            </a:r>
            <a:endParaRPr kumimoji="0" lang="en-GB" sz="6600" b="0" i="0" u="none" strike="noStrike" kern="1200" cap="none" spc="0" normalizeH="0" baseline="0" noProof="0" dirty="0">
              <a:ln>
                <a:noFill/>
              </a:ln>
              <a:solidFill>
                <a:prstClr val="black"/>
              </a:solidFill>
              <a:effectLst/>
              <a:uLnTx/>
              <a:uFillTx/>
              <a:latin typeface="Arial" panose="020B0604020202020204"/>
              <a:ea typeface="+mn-ea"/>
              <a:cs typeface="+mn-cs"/>
            </a:endParaRPr>
          </a:p>
        </p:txBody>
      </p:sp>
    </p:spTree>
    <p:extLst>
      <p:ext uri="{BB962C8B-B14F-4D97-AF65-F5344CB8AC3E}">
        <p14:creationId xmlns:p14="http://schemas.microsoft.com/office/powerpoint/2010/main" val="3467387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1E393-5FB2-438D-A729-5539013A0B37}"/>
              </a:ext>
            </a:extLst>
          </p:cNvPr>
          <p:cNvSpPr>
            <a:spLocks noGrp="1"/>
          </p:cNvSpPr>
          <p:nvPr>
            <p:ph type="title"/>
          </p:nvPr>
        </p:nvSpPr>
        <p:spPr/>
        <p:txBody>
          <a:bodyPr/>
          <a:lstStyle/>
          <a:p>
            <a:r>
              <a:rPr lang="en-GB" dirty="0"/>
              <a:t>Competitor analysis 2</a:t>
            </a:r>
            <a:br>
              <a:rPr lang="en-GB" dirty="0"/>
            </a:br>
            <a:r>
              <a:rPr lang="en-GB" sz="2800" dirty="0"/>
              <a:t>Strongest competitor</a:t>
            </a:r>
            <a:endParaRPr lang="en-GB" dirty="0"/>
          </a:p>
        </p:txBody>
      </p:sp>
      <p:sp>
        <p:nvSpPr>
          <p:cNvPr id="3" name="Content Placeholder 2">
            <a:extLst>
              <a:ext uri="{FF2B5EF4-FFF2-40B4-BE49-F238E27FC236}">
                <a16:creationId xmlns:a16="http://schemas.microsoft.com/office/drawing/2014/main" id="{3AE569D9-8B60-E1BE-B4ED-9C5DDCBDDB05}"/>
              </a:ext>
            </a:extLst>
          </p:cNvPr>
          <p:cNvSpPr>
            <a:spLocks noGrp="1"/>
          </p:cNvSpPr>
          <p:nvPr>
            <p:ph idx="1"/>
          </p:nvPr>
        </p:nvSpPr>
        <p:spPr>
          <a:xfrm>
            <a:off x="1142999" y="1965959"/>
            <a:ext cx="6701287" cy="4497812"/>
          </a:xfrm>
        </p:spPr>
        <p:txBody>
          <a:bodyPr>
            <a:normAutofit fontScale="62500" lnSpcReduction="20000"/>
          </a:bodyPr>
          <a:lstStyle/>
          <a:p>
            <a:pPr marL="0" indent="0">
              <a:lnSpc>
                <a:spcPct val="120000"/>
              </a:lnSpc>
              <a:buNone/>
            </a:pPr>
            <a:r>
              <a:rPr lang="en-GB" dirty="0"/>
              <a:t>Porsche is Lotus' strongest competitor, and they share many similarities. Both initially focussed on fun, lightweight sports cars before expanding into sporty SUVs and EV </a:t>
            </a:r>
            <a:r>
              <a:rPr lang="en-GB" dirty="0" err="1"/>
              <a:t>hypercars</a:t>
            </a:r>
            <a:r>
              <a:rPr lang="en-GB" dirty="0"/>
              <a:t>, and both have strong motorsport heritage.</a:t>
            </a:r>
          </a:p>
          <a:p>
            <a:pPr marL="0" indent="0">
              <a:lnSpc>
                <a:spcPct val="120000"/>
              </a:lnSpc>
              <a:buNone/>
            </a:pPr>
            <a:r>
              <a:rPr lang="en-GB" dirty="0"/>
              <a:t>As of 2023, Porsche only have a single EV, the </a:t>
            </a:r>
            <a:r>
              <a:rPr lang="en-GB" dirty="0" err="1"/>
              <a:t>Taycan</a:t>
            </a:r>
            <a:r>
              <a:rPr lang="en-GB" dirty="0"/>
              <a:t>. However, soon they will be releasing the Macan SUV EV, which will compete with the </a:t>
            </a:r>
            <a:r>
              <a:rPr lang="en-GB" dirty="0" err="1"/>
              <a:t>Eletre</a:t>
            </a:r>
            <a:r>
              <a:rPr lang="en-GB" dirty="0"/>
              <a:t>.</a:t>
            </a:r>
          </a:p>
          <a:p>
            <a:pPr marL="0" indent="0">
              <a:lnSpc>
                <a:spcPct val="120000"/>
              </a:lnSpc>
              <a:buNone/>
            </a:pPr>
            <a:r>
              <a:rPr lang="en-GB" dirty="0"/>
              <a:t>Approximately 30% of Porsche’s car sales were in China, 30% in Europe, 25% in North America, and 15% elsewhere, with the largest year-on-year growth in the “elsewhere” category.</a:t>
            </a:r>
          </a:p>
          <a:p>
            <a:pPr marL="0" indent="0">
              <a:lnSpc>
                <a:spcPct val="120000"/>
              </a:lnSpc>
              <a:buNone/>
            </a:pPr>
            <a:r>
              <a:rPr lang="en-GB" dirty="0"/>
              <a:t>The success Porsche has experienced with the </a:t>
            </a:r>
            <a:r>
              <a:rPr lang="en-GB" dirty="0" err="1"/>
              <a:t>Taycan</a:t>
            </a:r>
            <a:r>
              <a:rPr lang="en-GB" dirty="0"/>
              <a:t>, released in 2020, demonstrates that the market for sports EVs is high growth yet underserved. This presents a prime opportunity for Lotus to compete, in particular with the soon-to-be-release </a:t>
            </a:r>
            <a:r>
              <a:rPr lang="en-GB" dirty="0" err="1"/>
              <a:t>Emeya</a:t>
            </a:r>
            <a:r>
              <a:rPr lang="en-GB" dirty="0"/>
              <a:t>.</a:t>
            </a:r>
          </a:p>
          <a:p>
            <a:pPr marL="0" indent="0">
              <a:lnSpc>
                <a:spcPct val="120000"/>
              </a:lnSpc>
              <a:buNone/>
            </a:pPr>
            <a:r>
              <a:rPr lang="en-GB" dirty="0"/>
              <a:t>Porsche have benefitted from ownership by VW Group, one of the world’s largest auto manufacturers. Under the ownership of </a:t>
            </a:r>
            <a:r>
              <a:rPr lang="en-GB" dirty="0" err="1"/>
              <a:t>Geely</a:t>
            </a:r>
            <a:r>
              <a:rPr lang="en-GB" dirty="0"/>
              <a:t>, a rapidly-growing Chinese manufacturer, Lotus now has the opportunity to become a star player in the sports EV segment, utilising both the history and values of Lotus and the manufacturing expertise and market strength of China.</a:t>
            </a:r>
          </a:p>
        </p:txBody>
      </p:sp>
      <p:graphicFrame>
        <p:nvGraphicFramePr>
          <p:cNvPr id="5" name="Chart 4">
            <a:extLst>
              <a:ext uri="{FF2B5EF4-FFF2-40B4-BE49-F238E27FC236}">
                <a16:creationId xmlns:a16="http://schemas.microsoft.com/office/drawing/2014/main" id="{C03826E6-90EB-6C7A-6B96-0F083C84A1E5}"/>
              </a:ext>
            </a:extLst>
          </p:cNvPr>
          <p:cNvGraphicFramePr>
            <a:graphicFrameLocks noGrp="1"/>
          </p:cNvGraphicFramePr>
          <p:nvPr>
            <p:extLst>
              <p:ext uri="{D42A27DB-BD31-4B8C-83A1-F6EECF244321}">
                <p14:modId xmlns:p14="http://schemas.microsoft.com/office/powerpoint/2010/main" val="3413471101"/>
              </p:ext>
            </p:extLst>
          </p:nvPr>
        </p:nvGraphicFramePr>
        <p:xfrm>
          <a:off x="7631503" y="1965958"/>
          <a:ext cx="4408776" cy="407137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84884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1E393-5FB2-438D-A729-5539013A0B37}"/>
              </a:ext>
            </a:extLst>
          </p:cNvPr>
          <p:cNvSpPr>
            <a:spLocks noGrp="1"/>
          </p:cNvSpPr>
          <p:nvPr>
            <p:ph type="title"/>
          </p:nvPr>
        </p:nvSpPr>
        <p:spPr/>
        <p:txBody>
          <a:bodyPr/>
          <a:lstStyle/>
          <a:p>
            <a:r>
              <a:rPr lang="en-GB" dirty="0"/>
              <a:t>Competitor analysis 3</a:t>
            </a:r>
            <a:br>
              <a:rPr lang="en-GB" dirty="0"/>
            </a:br>
            <a:r>
              <a:rPr lang="en-GB" sz="2800" dirty="0"/>
              <a:t>Future competitors</a:t>
            </a:r>
            <a:endParaRPr lang="en-GB" dirty="0"/>
          </a:p>
        </p:txBody>
      </p:sp>
      <p:sp>
        <p:nvSpPr>
          <p:cNvPr id="3" name="Content Placeholder 2">
            <a:extLst>
              <a:ext uri="{FF2B5EF4-FFF2-40B4-BE49-F238E27FC236}">
                <a16:creationId xmlns:a16="http://schemas.microsoft.com/office/drawing/2014/main" id="{3AE569D9-8B60-E1BE-B4ED-9C5DDCBDDB05}"/>
              </a:ext>
            </a:extLst>
          </p:cNvPr>
          <p:cNvSpPr>
            <a:spLocks noGrp="1"/>
          </p:cNvSpPr>
          <p:nvPr>
            <p:ph idx="1"/>
          </p:nvPr>
        </p:nvSpPr>
        <p:spPr>
          <a:xfrm>
            <a:off x="1127185" y="1965959"/>
            <a:ext cx="5647426" cy="4211003"/>
          </a:xfrm>
        </p:spPr>
        <p:txBody>
          <a:bodyPr>
            <a:normAutofit/>
          </a:bodyPr>
          <a:lstStyle/>
          <a:p>
            <a:pPr marL="0" indent="0">
              <a:lnSpc>
                <a:spcPct val="120000"/>
              </a:lnSpc>
              <a:buNone/>
            </a:pPr>
            <a:r>
              <a:rPr lang="en-GB" sz="1400" dirty="0"/>
              <a:t>A number of marques have a strong presence in the EV segment, but do not currently produce sports vehicles that compete with Lotus. This includes European manufacturers such as VW, Citroën, Peugeot, and </a:t>
            </a:r>
            <a:r>
              <a:rPr lang="en-GB" sz="1400" dirty="0" err="1"/>
              <a:t>Škoda</a:t>
            </a:r>
            <a:r>
              <a:rPr lang="en-GB" sz="1400" dirty="0"/>
              <a:t>, and Asian manufacturers such as Hyundai/Kia, MG, Nissan, and BYD.</a:t>
            </a:r>
          </a:p>
          <a:p>
            <a:pPr marL="0" indent="0">
              <a:lnSpc>
                <a:spcPct val="120000"/>
              </a:lnSpc>
              <a:buNone/>
            </a:pPr>
            <a:r>
              <a:rPr lang="en-GB" sz="1400" dirty="0"/>
              <a:t>Although these are not currently direct competition, these is a risk that these brands will produce competing vehicles in the future, as markets and technologies improve.</a:t>
            </a:r>
          </a:p>
          <a:p>
            <a:pPr marL="0" indent="0">
              <a:lnSpc>
                <a:spcPct val="120000"/>
              </a:lnSpc>
              <a:buNone/>
            </a:pPr>
            <a:r>
              <a:rPr lang="en-GB" sz="1400" dirty="0"/>
              <a:t>For example, brands with a history of producing ICE sports cars, such as the Japanese brands, may move into the EV sports car space (such as a Nissan GT-R EV).</a:t>
            </a:r>
          </a:p>
          <a:p>
            <a:pPr marL="0" indent="0">
              <a:lnSpc>
                <a:spcPct val="120000"/>
              </a:lnSpc>
              <a:buNone/>
            </a:pPr>
            <a:r>
              <a:rPr lang="en-GB" sz="1400" dirty="0"/>
              <a:t>Alternatively, the relatively young Chinese brands, who are rapidly gaining expertise and market share, may also move to compete with Lotus, such as </a:t>
            </a:r>
            <a:r>
              <a:rPr lang="en-GB" sz="1400" dirty="0" err="1"/>
              <a:t>Nio’s</a:t>
            </a:r>
            <a:r>
              <a:rPr lang="en-GB" sz="1400" dirty="0"/>
              <a:t> EP9 and BYD’s/</a:t>
            </a:r>
            <a:r>
              <a:rPr lang="en-GB" sz="1400" dirty="0" err="1"/>
              <a:t>Yangwang’s</a:t>
            </a:r>
            <a:r>
              <a:rPr lang="en-GB" sz="1400" dirty="0"/>
              <a:t> U9</a:t>
            </a:r>
          </a:p>
        </p:txBody>
      </p:sp>
      <p:pic>
        <p:nvPicPr>
          <p:cNvPr id="7" name="Picture 6">
            <a:extLst>
              <a:ext uri="{FF2B5EF4-FFF2-40B4-BE49-F238E27FC236}">
                <a16:creationId xmlns:a16="http://schemas.microsoft.com/office/drawing/2014/main" id="{EF183716-B21F-EBC3-C789-1F3CC473B2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4174" y="2225614"/>
            <a:ext cx="4462334" cy="3346750"/>
          </a:xfrm>
          <a:prstGeom prst="rect">
            <a:avLst/>
          </a:prstGeom>
        </p:spPr>
      </p:pic>
    </p:spTree>
    <p:extLst>
      <p:ext uri="{BB962C8B-B14F-4D97-AF65-F5344CB8AC3E}">
        <p14:creationId xmlns:p14="http://schemas.microsoft.com/office/powerpoint/2010/main" val="11868291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70442-D224-F03C-9699-B1B35F70F121}"/>
              </a:ext>
            </a:extLst>
          </p:cNvPr>
          <p:cNvSpPr>
            <a:spLocks noGrp="1"/>
          </p:cNvSpPr>
          <p:nvPr>
            <p:ph type="title"/>
          </p:nvPr>
        </p:nvSpPr>
        <p:spPr/>
        <p:txBody>
          <a:bodyPr/>
          <a:lstStyle/>
          <a:p>
            <a:r>
              <a:rPr lang="en-GB" dirty="0"/>
              <a:t>BEV market trends</a:t>
            </a:r>
          </a:p>
        </p:txBody>
      </p:sp>
      <p:sp>
        <p:nvSpPr>
          <p:cNvPr id="3" name="Content Placeholder 2">
            <a:extLst>
              <a:ext uri="{FF2B5EF4-FFF2-40B4-BE49-F238E27FC236}">
                <a16:creationId xmlns:a16="http://schemas.microsoft.com/office/drawing/2014/main" id="{0DCD64CF-1005-331B-7FA7-2FFE20253C1D}"/>
              </a:ext>
            </a:extLst>
          </p:cNvPr>
          <p:cNvSpPr>
            <a:spLocks noGrp="1"/>
          </p:cNvSpPr>
          <p:nvPr>
            <p:ph idx="1"/>
          </p:nvPr>
        </p:nvSpPr>
        <p:spPr>
          <a:xfrm>
            <a:off x="1092679" y="1863307"/>
            <a:ext cx="5141344" cy="4646762"/>
          </a:xfrm>
        </p:spPr>
        <p:txBody>
          <a:bodyPr>
            <a:normAutofit fontScale="62500" lnSpcReduction="20000"/>
          </a:bodyPr>
          <a:lstStyle/>
          <a:p>
            <a:pPr marL="45720" indent="0">
              <a:lnSpc>
                <a:spcPct val="120000"/>
              </a:lnSpc>
              <a:buNone/>
            </a:pPr>
            <a:r>
              <a:rPr lang="en-GB" dirty="0"/>
              <a:t>EV sales are increasing at a rapid rate.</a:t>
            </a:r>
          </a:p>
          <a:p>
            <a:pPr marL="45720" indent="0">
              <a:lnSpc>
                <a:spcPct val="120000"/>
              </a:lnSpc>
              <a:buNone/>
            </a:pPr>
            <a:r>
              <a:rPr lang="en-GB" dirty="0"/>
              <a:t>Globally, year-on-year growth (2022 H1 to 2023 H1) of 40% has been observed (BEVs and PHEVs), and it is predicted that over 14,000,000 EVs will be sold in 2023 (10,00,000 BEVs and 4,000,000 PHEVs). This is equivalent to approximately 20% of all new car sales in 2023.</a:t>
            </a:r>
          </a:p>
          <a:p>
            <a:pPr marL="45720" indent="0">
              <a:lnSpc>
                <a:spcPct val="120000"/>
              </a:lnSpc>
              <a:buNone/>
            </a:pPr>
            <a:r>
              <a:rPr lang="en-GB" dirty="0"/>
              <a:t>The biggest market by quantity of EVs sold is China, and the biggest market by percentage of EVs sold as a total of all vehicles sold is Norway.</a:t>
            </a:r>
          </a:p>
          <a:p>
            <a:pPr marL="45720" indent="0">
              <a:lnSpc>
                <a:spcPct val="120000"/>
              </a:lnSpc>
              <a:buNone/>
            </a:pPr>
            <a:r>
              <a:rPr lang="en-GB" dirty="0"/>
              <a:t>Certain developing countries are experiencing massive growth. EV sales in India, Thailand, and Indonesia more than tripled from 2021 to 2022. Based on projections, by 2050, India is expected to have the largest population and second-largest GDP; Indonesia the 6</a:t>
            </a:r>
            <a:r>
              <a:rPr lang="en-GB" baseline="30000" dirty="0"/>
              <a:t>th</a:t>
            </a:r>
            <a:r>
              <a:rPr lang="en-GB" dirty="0"/>
              <a:t> by population and 4</a:t>
            </a:r>
            <a:r>
              <a:rPr lang="en-GB" baseline="30000" dirty="0"/>
              <a:t>th</a:t>
            </a:r>
            <a:r>
              <a:rPr lang="en-GB" dirty="0"/>
              <a:t> by GDP.</a:t>
            </a:r>
          </a:p>
          <a:p>
            <a:pPr marL="45720" indent="0">
              <a:lnSpc>
                <a:spcPct val="120000"/>
              </a:lnSpc>
              <a:buNone/>
            </a:pPr>
            <a:r>
              <a:rPr lang="en-GB" dirty="0"/>
              <a:t>The largest BEV manufacturer is Tesla and the largest EV (BEV + PHEV) manufacturer is BYD. </a:t>
            </a:r>
            <a:r>
              <a:rPr lang="en-GB" dirty="0" err="1"/>
              <a:t>Geely</a:t>
            </a:r>
            <a:r>
              <a:rPr lang="en-GB" dirty="0"/>
              <a:t> are 10</a:t>
            </a:r>
            <a:r>
              <a:rPr lang="en-GB" baseline="30000" dirty="0"/>
              <a:t>th</a:t>
            </a:r>
            <a:r>
              <a:rPr lang="en-GB" dirty="0"/>
              <a:t> by combined total, just behind Mercedes-Benz.</a:t>
            </a:r>
          </a:p>
        </p:txBody>
      </p:sp>
      <p:pic>
        <p:nvPicPr>
          <p:cNvPr id="5" name="Picture 4">
            <a:extLst>
              <a:ext uri="{FF2B5EF4-FFF2-40B4-BE49-F238E27FC236}">
                <a16:creationId xmlns:a16="http://schemas.microsoft.com/office/drawing/2014/main" id="{AEB44A60-9082-DACC-5F7E-E2F39A318F27}"/>
              </a:ext>
            </a:extLst>
          </p:cNvPr>
          <p:cNvPicPr>
            <a:picLocks noChangeAspect="1"/>
          </p:cNvPicPr>
          <p:nvPr/>
        </p:nvPicPr>
        <p:blipFill>
          <a:blip r:embed="rId2"/>
          <a:stretch>
            <a:fillRect/>
          </a:stretch>
        </p:blipFill>
        <p:spPr>
          <a:xfrm>
            <a:off x="6326893" y="649857"/>
            <a:ext cx="5289593" cy="2918604"/>
          </a:xfrm>
          <a:prstGeom prst="rect">
            <a:avLst/>
          </a:prstGeom>
        </p:spPr>
      </p:pic>
      <p:pic>
        <p:nvPicPr>
          <p:cNvPr id="4" name="Picture 3">
            <a:extLst>
              <a:ext uri="{FF2B5EF4-FFF2-40B4-BE49-F238E27FC236}">
                <a16:creationId xmlns:a16="http://schemas.microsoft.com/office/drawing/2014/main" id="{B70177ED-63C2-1D16-3F94-3101D030AD8F}"/>
              </a:ext>
            </a:extLst>
          </p:cNvPr>
          <p:cNvPicPr>
            <a:picLocks noChangeAspect="1"/>
          </p:cNvPicPr>
          <p:nvPr/>
        </p:nvPicPr>
        <p:blipFill>
          <a:blip r:embed="rId3"/>
          <a:stretch>
            <a:fillRect/>
          </a:stretch>
        </p:blipFill>
        <p:spPr>
          <a:xfrm>
            <a:off x="6487064" y="3814931"/>
            <a:ext cx="5384383" cy="2663508"/>
          </a:xfrm>
          <a:prstGeom prst="rect">
            <a:avLst/>
          </a:prstGeom>
        </p:spPr>
      </p:pic>
    </p:spTree>
    <p:extLst>
      <p:ext uri="{BB962C8B-B14F-4D97-AF65-F5344CB8AC3E}">
        <p14:creationId xmlns:p14="http://schemas.microsoft.com/office/powerpoint/2010/main" val="360508354"/>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ACC63D00-1EE0-4159-BF5A-6FF02000B7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TM03457444[[fn=Basis]]</Template>
  <TotalTime>797</TotalTime>
  <Words>2109</Words>
  <Application>Microsoft Office PowerPoint</Application>
  <PresentationFormat>Widescreen</PresentationFormat>
  <Paragraphs>87</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Arabic Typesetting</vt:lpstr>
      <vt:lpstr>Arial</vt:lpstr>
      <vt:lpstr>Calibri</vt:lpstr>
      <vt:lpstr>Corbel</vt:lpstr>
      <vt:lpstr>Basis</vt:lpstr>
      <vt:lpstr>New Market Strategy</vt:lpstr>
      <vt:lpstr>Contents</vt:lpstr>
      <vt:lpstr>About Lotus</vt:lpstr>
      <vt:lpstr>Lotus' current product offerings</vt:lpstr>
      <vt:lpstr>Lotus' current markets</vt:lpstr>
      <vt:lpstr>Competitor analysis 1 Current competitors</vt:lpstr>
      <vt:lpstr>Competitor analysis 2 Strongest competitor</vt:lpstr>
      <vt:lpstr>Competitor analysis 3 Future competitors</vt:lpstr>
      <vt:lpstr>BEV market trends</vt:lpstr>
      <vt:lpstr>Economic outlook</vt:lpstr>
      <vt:lpstr>Key policies</vt:lpstr>
      <vt:lpstr>Lotus' new market strategy</vt:lpstr>
      <vt:lpstr>Selected 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Gibbins</dc:creator>
  <cp:lastModifiedBy>James Gibbins</cp:lastModifiedBy>
  <cp:revision>16</cp:revision>
  <dcterms:created xsi:type="dcterms:W3CDTF">2023-09-21T08:22:04Z</dcterms:created>
  <dcterms:modified xsi:type="dcterms:W3CDTF">2023-11-22T07:57:42Z</dcterms:modified>
</cp:coreProperties>
</file>

<file path=docProps/thumbnail.jpeg>
</file>